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44" r:id="rId2"/>
  </p:sldMasterIdLst>
  <p:sldIdLst>
    <p:sldId id="256" r:id="rId3"/>
    <p:sldId id="266" r:id="rId4"/>
    <p:sldId id="268" r:id="rId5"/>
    <p:sldId id="282" r:id="rId6"/>
    <p:sldId id="270" r:id="rId7"/>
    <p:sldId id="283" r:id="rId8"/>
    <p:sldId id="284" r:id="rId9"/>
    <p:sldId id="272" r:id="rId10"/>
    <p:sldId id="273" r:id="rId11"/>
    <p:sldId id="274" r:id="rId12"/>
    <p:sldId id="285" r:id="rId13"/>
    <p:sldId id="286" r:id="rId14"/>
    <p:sldId id="287" r:id="rId15"/>
    <p:sldId id="278" r:id="rId16"/>
    <p:sldId id="279" r:id="rId17"/>
    <p:sldId id="280" r:id="rId18"/>
    <p:sldId id="28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4" d="100"/>
          <a:sy n="114" d="100"/>
        </p:scale>
        <p:origin x="47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5DBA85-EDA5-4994-960A-A7DC9F75EE8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364241084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5DBA85-EDA5-4994-960A-A7DC9F75EE8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18512329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5DBA85-EDA5-4994-960A-A7DC9F75EE8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258174504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24129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705357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763133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44620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87122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806234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976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038069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5DBA85-EDA5-4994-960A-A7DC9F75EE8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16949187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45789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468487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141049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5DBA85-EDA5-4994-960A-A7DC9F75EE8E}"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426088469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5DBA85-EDA5-4994-960A-A7DC9F75EE8E}"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7333948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5DBA85-EDA5-4994-960A-A7DC9F75EE8E}" type="datetimeFigureOut">
              <a:rPr lang="en-US" smtClean="0"/>
              <a:t>8/23/2020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184480372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5DBA85-EDA5-4994-960A-A7DC9F75EE8E}" type="datetimeFigureOut">
              <a:rPr lang="en-US" smtClean="0"/>
              <a:t>8/23/2020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16103594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DBA85-EDA5-4994-960A-A7DC9F75EE8E}" type="datetimeFigureOut">
              <a:rPr lang="en-US" smtClean="0"/>
              <a:t>8/23/2020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36121447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5DBA85-EDA5-4994-960A-A7DC9F75EE8E}"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297953638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5DBA85-EDA5-4994-960A-A7DC9F75EE8E}"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413548-F5E8-42EC-BFF6-33606037E348}" type="slidenum">
              <a:rPr lang="en-US" smtClean="0"/>
              <a:t>‹#›</a:t>
            </a:fld>
            <a:endParaRPr lang="en-US"/>
          </a:p>
        </p:txBody>
      </p:sp>
    </p:spTree>
    <p:extLst>
      <p:ext uri="{BB962C8B-B14F-4D97-AF65-F5344CB8AC3E}">
        <p14:creationId xmlns:p14="http://schemas.microsoft.com/office/powerpoint/2010/main" val="28067082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5DBA85-EDA5-4994-960A-A7DC9F75EE8E}" type="datetimeFigureOut">
              <a:rPr lang="en-US" smtClean="0"/>
              <a:t>8/23/2020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413548-F5E8-42EC-BFF6-33606037E348}" type="slidenum">
              <a:rPr lang="en-US" smtClean="0"/>
              <a:t>‹#›</a:t>
            </a:fld>
            <a:endParaRPr lang="en-US"/>
          </a:p>
        </p:txBody>
      </p:sp>
    </p:spTree>
    <p:extLst>
      <p:ext uri="{BB962C8B-B14F-4D97-AF65-F5344CB8AC3E}">
        <p14:creationId xmlns:p14="http://schemas.microsoft.com/office/powerpoint/2010/main" val="347181408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84865-7376-4DB9-BEA5-CFDCDBB8727A}" type="datetimeFigureOut">
              <a:rPr lang="en-US" smtClean="0">
                <a:solidFill>
                  <a:prstClr val="black">
                    <a:tint val="75000"/>
                  </a:prstClr>
                </a:solidFill>
              </a:rPr>
              <a:pPr/>
              <a:t>8/23/2020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20884-35F0-4CA9-884C-EE07663E37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411305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 r="267" b="8332"/>
          <a:stretch/>
        </p:blipFill>
        <p:spPr>
          <a:xfrm>
            <a:off x="1524000" y="-1"/>
            <a:ext cx="9144000" cy="6858000"/>
          </a:xfrm>
          <a:prstGeom prst="rect">
            <a:avLst/>
          </a:prstGeom>
        </p:spPr>
      </p:pic>
      <p:sp>
        <p:nvSpPr>
          <p:cNvPr id="5" name="TextBox 4"/>
          <p:cNvSpPr txBox="1"/>
          <p:nvPr/>
        </p:nvSpPr>
        <p:spPr>
          <a:xfrm>
            <a:off x="7273254" y="167780"/>
            <a:ext cx="3394745" cy="677108"/>
          </a:xfrm>
          <a:prstGeom prst="rect">
            <a:avLst/>
          </a:prstGeom>
          <a:noFill/>
        </p:spPr>
        <p:txBody>
          <a:bodyPr wrap="square" rtlCol="0">
            <a:spAutoFit/>
          </a:bodyPr>
          <a:lstStyle/>
          <a:p>
            <a:pPr algn="r"/>
            <a:r>
              <a:rPr lang="en-US" sz="3800" b="1" dirty="0"/>
              <a:t>Genesis 3.14-24</a:t>
            </a:r>
          </a:p>
        </p:txBody>
      </p:sp>
      <p:sp>
        <p:nvSpPr>
          <p:cNvPr id="6" name="TextBox 5"/>
          <p:cNvSpPr txBox="1"/>
          <p:nvPr/>
        </p:nvSpPr>
        <p:spPr>
          <a:xfrm>
            <a:off x="1524000" y="6457890"/>
            <a:ext cx="3777842" cy="400110"/>
          </a:xfrm>
          <a:prstGeom prst="rect">
            <a:avLst/>
          </a:prstGeom>
          <a:noFill/>
        </p:spPr>
        <p:txBody>
          <a:bodyPr wrap="square" rtlCol="0">
            <a:spAutoFit/>
          </a:bodyPr>
          <a:lstStyle/>
          <a:p>
            <a:r>
              <a:rPr lang="en-US" sz="2000" dirty="0">
                <a:solidFill>
                  <a:schemeClr val="bg1"/>
                </a:solidFill>
              </a:rPr>
              <a:t>artwork by </a:t>
            </a:r>
            <a:r>
              <a:rPr lang="en-US" sz="2000" dirty="0" err="1">
                <a:solidFill>
                  <a:schemeClr val="bg1"/>
                </a:solidFill>
              </a:rPr>
              <a:t>Yezid</a:t>
            </a:r>
            <a:r>
              <a:rPr lang="en-US" sz="2000" dirty="0">
                <a:solidFill>
                  <a:schemeClr val="bg1"/>
                </a:solidFill>
              </a:rPr>
              <a:t> Chiang Huaman</a:t>
            </a:r>
          </a:p>
        </p:txBody>
      </p:sp>
    </p:spTree>
    <p:extLst>
      <p:ext uri="{BB962C8B-B14F-4D97-AF65-F5344CB8AC3E}">
        <p14:creationId xmlns:p14="http://schemas.microsoft.com/office/powerpoint/2010/main" val="332411997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
            <a:ext cx="12192000" cy="3847207"/>
          </a:xfrm>
          <a:prstGeom prst="rect">
            <a:avLst/>
          </a:prstGeom>
          <a:noFill/>
        </p:spPr>
        <p:txBody>
          <a:bodyPr wrap="square" rtlCol="0">
            <a:spAutoFit/>
          </a:bodyPr>
          <a:lstStyle/>
          <a:p>
            <a:r>
              <a:rPr lang="en-US" sz="3400" dirty="0">
                <a:solidFill>
                  <a:schemeClr val="bg1"/>
                </a:solidFill>
              </a:rPr>
              <a:t>In Genesis 3.15 NIV, God said to Satan, </a:t>
            </a:r>
          </a:p>
          <a:p>
            <a:endParaRPr lang="en-US" sz="3400" dirty="0">
              <a:solidFill>
                <a:schemeClr val="bg1"/>
              </a:solidFill>
            </a:endParaRPr>
          </a:p>
          <a:p>
            <a:r>
              <a:rPr lang="en-US" sz="3400" dirty="0">
                <a:solidFill>
                  <a:schemeClr val="bg1"/>
                </a:solidFill>
              </a:rPr>
              <a:t>“…I will put enmity between you and the woman, </a:t>
            </a:r>
          </a:p>
          <a:p>
            <a:endParaRPr lang="en-US" sz="3400" dirty="0">
              <a:solidFill>
                <a:schemeClr val="bg1"/>
              </a:solidFill>
            </a:endParaRPr>
          </a:p>
          <a:p>
            <a:r>
              <a:rPr lang="en-US" sz="3400" dirty="0">
                <a:solidFill>
                  <a:schemeClr val="bg1"/>
                </a:solidFill>
              </a:rPr>
              <a:t>and between your </a:t>
            </a:r>
            <a:r>
              <a:rPr lang="en-US" sz="3400" b="1" dirty="0">
                <a:solidFill>
                  <a:srgbClr val="FFFF00"/>
                </a:solidFill>
              </a:rPr>
              <a:t>offspring</a:t>
            </a:r>
            <a:r>
              <a:rPr lang="en-US" sz="3400" dirty="0">
                <a:solidFill>
                  <a:schemeClr val="bg1"/>
                </a:solidFill>
              </a:rPr>
              <a:t> and hers; 		</a:t>
            </a:r>
            <a:r>
              <a:rPr lang="ar-SA" sz="4000" dirty="0">
                <a:solidFill>
                  <a:srgbClr val="FFFF00"/>
                </a:solidFill>
                <a:effectLst/>
                <a:ea typeface="Calibri" panose="020F0502020204030204" pitchFamily="34" charset="0"/>
                <a:cs typeface="Times New Roman" panose="02020603050405020304" pitchFamily="18" charset="0"/>
              </a:rPr>
              <a:t>זֶרַע</a:t>
            </a:r>
            <a:r>
              <a:rPr lang="en-US" sz="3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 “seed.”</a:t>
            </a:r>
            <a:endParaRPr lang="en-US" sz="3400" dirty="0">
              <a:solidFill>
                <a:srgbClr val="FFFF00"/>
              </a:solidFill>
            </a:endParaRPr>
          </a:p>
          <a:p>
            <a:endParaRPr lang="en-US" sz="3400" dirty="0">
              <a:solidFill>
                <a:schemeClr val="bg1"/>
              </a:solidFill>
            </a:endParaRPr>
          </a:p>
          <a:p>
            <a:r>
              <a:rPr lang="en-US" sz="3400" dirty="0">
                <a:solidFill>
                  <a:schemeClr val="bg1"/>
                </a:solidFill>
              </a:rPr>
              <a:t>he will crush your head, and you will strike his heel.”</a:t>
            </a:r>
          </a:p>
        </p:txBody>
      </p:sp>
    </p:spTree>
    <p:extLst>
      <p:ext uri="{BB962C8B-B14F-4D97-AF65-F5344CB8AC3E}">
        <p14:creationId xmlns:p14="http://schemas.microsoft.com/office/powerpoint/2010/main" val="139511550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
            <a:ext cx="12192000" cy="3754874"/>
          </a:xfrm>
          <a:prstGeom prst="rect">
            <a:avLst/>
          </a:prstGeom>
          <a:noFill/>
        </p:spPr>
        <p:txBody>
          <a:bodyPr wrap="square" rtlCol="0">
            <a:spAutoFit/>
          </a:bodyPr>
          <a:lstStyle/>
          <a:p>
            <a:r>
              <a:rPr lang="en-US" sz="3400" dirty="0">
                <a:solidFill>
                  <a:schemeClr val="bg1"/>
                </a:solidFill>
              </a:rPr>
              <a:t>In Genesis 3.15 NIV, God said to Satan, </a:t>
            </a:r>
          </a:p>
          <a:p>
            <a:endParaRPr lang="en-US" sz="3400" dirty="0">
              <a:solidFill>
                <a:schemeClr val="bg1"/>
              </a:solidFill>
            </a:endParaRPr>
          </a:p>
          <a:p>
            <a:r>
              <a:rPr lang="en-US" sz="3400" dirty="0">
                <a:solidFill>
                  <a:schemeClr val="bg1"/>
                </a:solidFill>
              </a:rPr>
              <a:t>“…</a:t>
            </a:r>
            <a:r>
              <a:rPr lang="en-US" sz="3400" b="1" u="sng" dirty="0">
                <a:solidFill>
                  <a:srgbClr val="FFFF00"/>
                </a:solidFill>
              </a:rPr>
              <a:t>I will put enmity between you and the woman</a:t>
            </a:r>
            <a:r>
              <a:rPr lang="en-US" sz="3400" dirty="0">
                <a:solidFill>
                  <a:schemeClr val="bg1"/>
                </a:solidFill>
              </a:rPr>
              <a:t>, </a:t>
            </a:r>
          </a:p>
          <a:p>
            <a:endParaRPr lang="en-US" sz="3400" dirty="0">
              <a:solidFill>
                <a:schemeClr val="bg1"/>
              </a:solidFill>
            </a:endParaRPr>
          </a:p>
          <a:p>
            <a:r>
              <a:rPr lang="en-US" sz="3400" dirty="0">
                <a:solidFill>
                  <a:schemeClr val="bg1"/>
                </a:solidFill>
              </a:rPr>
              <a:t>and between your offspring and hers; 	</a:t>
            </a:r>
          </a:p>
          <a:p>
            <a:endParaRPr lang="en-US" sz="3400" dirty="0">
              <a:solidFill>
                <a:schemeClr val="bg1"/>
              </a:solidFill>
            </a:endParaRPr>
          </a:p>
          <a:p>
            <a:r>
              <a:rPr lang="en-US" sz="3400" dirty="0">
                <a:solidFill>
                  <a:schemeClr val="bg1"/>
                </a:solidFill>
              </a:rPr>
              <a:t>he will crush your head, and you will strike his heel.”</a:t>
            </a:r>
          </a:p>
        </p:txBody>
      </p:sp>
    </p:spTree>
    <p:extLst>
      <p:ext uri="{BB962C8B-B14F-4D97-AF65-F5344CB8AC3E}">
        <p14:creationId xmlns:p14="http://schemas.microsoft.com/office/powerpoint/2010/main" val="353491080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
            <a:ext cx="12192000" cy="4801314"/>
          </a:xfrm>
          <a:prstGeom prst="rect">
            <a:avLst/>
          </a:prstGeom>
          <a:noFill/>
        </p:spPr>
        <p:txBody>
          <a:bodyPr wrap="square" rtlCol="0">
            <a:spAutoFit/>
          </a:bodyPr>
          <a:lstStyle/>
          <a:p>
            <a:r>
              <a:rPr lang="en-US" sz="3400" dirty="0">
                <a:solidFill>
                  <a:schemeClr val="bg1"/>
                </a:solidFill>
              </a:rPr>
              <a:t>In Genesis 3.15 NIV, God said to Satan, </a:t>
            </a:r>
          </a:p>
          <a:p>
            <a:endParaRPr lang="en-US" sz="3400" dirty="0">
              <a:solidFill>
                <a:schemeClr val="bg1"/>
              </a:solidFill>
            </a:endParaRPr>
          </a:p>
          <a:p>
            <a:r>
              <a:rPr lang="en-US" sz="3400" dirty="0">
                <a:solidFill>
                  <a:schemeClr val="bg1"/>
                </a:solidFill>
              </a:rPr>
              <a:t>“…I will put enmity between you and the woman, </a:t>
            </a:r>
          </a:p>
          <a:p>
            <a:endParaRPr lang="en-US" sz="3400" dirty="0">
              <a:solidFill>
                <a:schemeClr val="bg1"/>
              </a:solidFill>
            </a:endParaRPr>
          </a:p>
          <a:p>
            <a:r>
              <a:rPr lang="en-US" sz="3400" dirty="0">
                <a:solidFill>
                  <a:schemeClr val="bg1"/>
                </a:solidFill>
              </a:rPr>
              <a:t>						</a:t>
            </a:r>
            <a:r>
              <a:rPr lang="en-US" sz="3400" i="1" dirty="0">
                <a:solidFill>
                  <a:srgbClr val="FFFF00"/>
                </a:solidFill>
              </a:rPr>
              <a:t>plural “seed”</a:t>
            </a:r>
          </a:p>
          <a:p>
            <a:endParaRPr lang="en-US" sz="3400" dirty="0">
              <a:solidFill>
                <a:schemeClr val="bg1"/>
              </a:solidFill>
            </a:endParaRPr>
          </a:p>
          <a:p>
            <a:r>
              <a:rPr lang="en-US" sz="3400" dirty="0">
                <a:solidFill>
                  <a:schemeClr val="bg1"/>
                </a:solidFill>
              </a:rPr>
              <a:t>and </a:t>
            </a:r>
            <a:r>
              <a:rPr lang="en-US" sz="3400" b="1" u="sng" dirty="0">
                <a:solidFill>
                  <a:srgbClr val="FFFF00"/>
                </a:solidFill>
              </a:rPr>
              <a:t>between your offspring and hers</a:t>
            </a:r>
            <a:r>
              <a:rPr lang="en-US" sz="3400" dirty="0">
                <a:solidFill>
                  <a:schemeClr val="bg1"/>
                </a:solidFill>
              </a:rPr>
              <a:t>; 	</a:t>
            </a:r>
          </a:p>
          <a:p>
            <a:endParaRPr lang="en-US" sz="3400" dirty="0">
              <a:solidFill>
                <a:schemeClr val="bg1"/>
              </a:solidFill>
            </a:endParaRPr>
          </a:p>
          <a:p>
            <a:r>
              <a:rPr lang="en-US" sz="3400" dirty="0">
                <a:solidFill>
                  <a:schemeClr val="bg1"/>
                </a:solidFill>
              </a:rPr>
              <a:t>he will crush your head, and you will strike his heel.”</a:t>
            </a:r>
          </a:p>
        </p:txBody>
      </p:sp>
      <p:cxnSp>
        <p:nvCxnSpPr>
          <p:cNvPr id="3" name="Straight Arrow Connector 2">
            <a:extLst>
              <a:ext uri="{FF2B5EF4-FFF2-40B4-BE49-F238E27FC236}">
                <a16:creationId xmlns:a16="http://schemas.microsoft.com/office/drawing/2014/main" id="{AE28F40B-287B-4C4D-82A0-88B96CBC5AAA}"/>
              </a:ext>
            </a:extLst>
          </p:cNvPr>
          <p:cNvCxnSpPr>
            <a:cxnSpLocks/>
          </p:cNvCxnSpPr>
          <p:nvPr/>
        </p:nvCxnSpPr>
        <p:spPr>
          <a:xfrm flipV="1">
            <a:off x="4178299" y="2400658"/>
            <a:ext cx="1308101" cy="849389"/>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34623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
            <a:ext cx="12192000" cy="4801314"/>
          </a:xfrm>
          <a:prstGeom prst="rect">
            <a:avLst/>
          </a:prstGeom>
          <a:noFill/>
        </p:spPr>
        <p:txBody>
          <a:bodyPr wrap="square" rtlCol="0">
            <a:spAutoFit/>
          </a:bodyPr>
          <a:lstStyle/>
          <a:p>
            <a:r>
              <a:rPr lang="en-US" sz="3400" dirty="0">
                <a:solidFill>
                  <a:schemeClr val="bg1"/>
                </a:solidFill>
              </a:rPr>
              <a:t>In Genesis 3.15 NIV, God said to Satan, </a:t>
            </a:r>
          </a:p>
          <a:p>
            <a:endParaRPr lang="en-US" sz="3400" dirty="0">
              <a:solidFill>
                <a:schemeClr val="bg1"/>
              </a:solidFill>
            </a:endParaRPr>
          </a:p>
          <a:p>
            <a:r>
              <a:rPr lang="en-US" sz="3400" dirty="0">
                <a:solidFill>
                  <a:schemeClr val="bg1"/>
                </a:solidFill>
              </a:rPr>
              <a:t>“…I will put enmity between you and the woman, </a:t>
            </a:r>
          </a:p>
          <a:p>
            <a:endParaRPr lang="en-US" sz="3400" dirty="0">
              <a:solidFill>
                <a:schemeClr val="bg1"/>
              </a:solidFill>
            </a:endParaRPr>
          </a:p>
          <a:p>
            <a:r>
              <a:rPr lang="en-US" sz="3400" dirty="0">
                <a:solidFill>
                  <a:schemeClr val="bg1"/>
                </a:solidFill>
              </a:rPr>
              <a:t>and between your offspring and hers; 	</a:t>
            </a:r>
          </a:p>
          <a:p>
            <a:endParaRPr lang="en-US" sz="3400" dirty="0">
              <a:solidFill>
                <a:schemeClr val="bg1"/>
              </a:solidFill>
            </a:endParaRPr>
          </a:p>
          <a:p>
            <a:r>
              <a:rPr lang="en-US" sz="3400" dirty="0">
                <a:solidFill>
                  <a:schemeClr val="bg1"/>
                </a:solidFill>
              </a:rPr>
              <a:t>						</a:t>
            </a:r>
            <a:r>
              <a:rPr lang="en-US" sz="3400" i="1" dirty="0">
                <a:solidFill>
                  <a:srgbClr val="FFFF00"/>
                </a:solidFill>
              </a:rPr>
              <a:t>singular “seed”</a:t>
            </a:r>
          </a:p>
          <a:p>
            <a:endParaRPr lang="en-US" sz="3400" dirty="0">
              <a:solidFill>
                <a:schemeClr val="bg1"/>
              </a:solidFill>
            </a:endParaRPr>
          </a:p>
          <a:p>
            <a:r>
              <a:rPr lang="en-US" sz="3400" b="1" u="sng" dirty="0">
                <a:solidFill>
                  <a:srgbClr val="FFFF00"/>
                </a:solidFill>
              </a:rPr>
              <a:t>he will crush your head, and you will strike his heel</a:t>
            </a:r>
            <a:r>
              <a:rPr lang="en-US" sz="3400" dirty="0">
                <a:solidFill>
                  <a:schemeClr val="bg1"/>
                </a:solidFill>
              </a:rPr>
              <a:t>.”</a:t>
            </a:r>
          </a:p>
        </p:txBody>
      </p:sp>
      <p:cxnSp>
        <p:nvCxnSpPr>
          <p:cNvPr id="3" name="Straight Arrow Connector 2">
            <a:extLst>
              <a:ext uri="{FF2B5EF4-FFF2-40B4-BE49-F238E27FC236}">
                <a16:creationId xmlns:a16="http://schemas.microsoft.com/office/drawing/2014/main" id="{AE28F40B-287B-4C4D-82A0-88B96CBC5AAA}"/>
              </a:ext>
            </a:extLst>
          </p:cNvPr>
          <p:cNvCxnSpPr>
            <a:cxnSpLocks/>
          </p:cNvCxnSpPr>
          <p:nvPr/>
        </p:nvCxnSpPr>
        <p:spPr>
          <a:xfrm flipV="1">
            <a:off x="419099" y="3429000"/>
            <a:ext cx="4956465" cy="84939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A57DDAC8-854A-4140-ADCE-A7CE132B3359}"/>
              </a:ext>
            </a:extLst>
          </p:cNvPr>
          <p:cNvCxnSpPr>
            <a:cxnSpLocks/>
          </p:cNvCxnSpPr>
          <p:nvPr/>
        </p:nvCxnSpPr>
        <p:spPr>
          <a:xfrm flipV="1">
            <a:off x="7970982" y="3768437"/>
            <a:ext cx="1" cy="443345"/>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370213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
            <a:ext cx="12192000" cy="3754874"/>
          </a:xfrm>
          <a:prstGeom prst="rect">
            <a:avLst/>
          </a:prstGeom>
          <a:noFill/>
        </p:spPr>
        <p:txBody>
          <a:bodyPr wrap="square" rtlCol="0">
            <a:spAutoFit/>
          </a:bodyPr>
          <a:lstStyle/>
          <a:p>
            <a:r>
              <a:rPr lang="en-US" sz="3400" dirty="0">
                <a:solidFill>
                  <a:schemeClr val="bg1"/>
                </a:solidFill>
              </a:rPr>
              <a:t>Genesis 3.20 NIV:  Adam named his wife </a:t>
            </a:r>
            <a:r>
              <a:rPr lang="en-US" sz="3400" b="1" u="sng" dirty="0">
                <a:solidFill>
                  <a:srgbClr val="FFFF00"/>
                </a:solidFill>
              </a:rPr>
              <a:t>Eve</a:t>
            </a:r>
            <a:r>
              <a:rPr lang="en-US" sz="3400" dirty="0">
                <a:solidFill>
                  <a:schemeClr val="bg1"/>
                </a:solidFill>
              </a:rPr>
              <a:t>, because she would become the mother of all the living.</a:t>
            </a:r>
          </a:p>
          <a:p>
            <a:r>
              <a:rPr lang="en-US" sz="3400" i="1" dirty="0">
                <a:solidFill>
                  <a:srgbClr val="FFFF00"/>
                </a:solidFill>
              </a:rPr>
              <a:t>									= Life Giver</a:t>
            </a:r>
          </a:p>
          <a:p>
            <a:pPr algn="r"/>
            <a:endParaRPr lang="en-US" sz="3400" i="1" dirty="0">
              <a:solidFill>
                <a:srgbClr val="FFFF00"/>
              </a:solidFill>
            </a:endParaRPr>
          </a:p>
          <a:p>
            <a:r>
              <a:rPr lang="en-US" sz="3400" i="1" dirty="0">
                <a:solidFill>
                  <a:srgbClr val="FFFF00"/>
                </a:solidFill>
              </a:rPr>
              <a:t>									from Latin Eva,</a:t>
            </a:r>
          </a:p>
          <a:p>
            <a:r>
              <a:rPr lang="en-US" sz="3400" i="1" dirty="0">
                <a:solidFill>
                  <a:srgbClr val="FFFF00"/>
                </a:solidFill>
              </a:rPr>
              <a:t>									which translated </a:t>
            </a:r>
          </a:p>
          <a:p>
            <a:r>
              <a:rPr lang="en-US" sz="3400" i="1" dirty="0">
                <a:solidFill>
                  <a:srgbClr val="FFFF00"/>
                </a:solidFill>
                <a:cs typeface="Times New Roman" panose="02020603050405020304" pitchFamily="18" charset="0"/>
              </a:rPr>
              <a:t>								</a:t>
            </a:r>
            <a:r>
              <a:rPr lang="he-IL" sz="1800" dirty="0">
                <a:effectLst/>
                <a:latin typeface="Calibri" panose="020F0502020204030204" pitchFamily="34" charset="0"/>
                <a:ea typeface="Calibri" panose="020F0502020204030204" pitchFamily="34" charset="0"/>
                <a:cs typeface="Times New Roman" panose="02020603050405020304" pitchFamily="18" charset="0"/>
              </a:rPr>
              <a:t> </a:t>
            </a:r>
            <a:r>
              <a:rPr lang="he-IL" sz="3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חַוָּה</a:t>
            </a:r>
            <a:r>
              <a:rPr lang="he-IL"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3400" i="1" dirty="0">
                <a:solidFill>
                  <a:srgbClr val="FFFF00"/>
                </a:solidFill>
                <a:cs typeface="Times New Roman" panose="02020603050405020304" pitchFamily="18" charset="0"/>
              </a:rPr>
              <a:t>in Hebrew</a:t>
            </a:r>
          </a:p>
        </p:txBody>
      </p:sp>
      <p:cxnSp>
        <p:nvCxnSpPr>
          <p:cNvPr id="3" name="Straight Arrow Connector 2"/>
          <p:cNvCxnSpPr>
            <a:cxnSpLocks/>
          </p:cNvCxnSpPr>
          <p:nvPr/>
        </p:nvCxnSpPr>
        <p:spPr>
          <a:xfrm>
            <a:off x="7683501" y="589973"/>
            <a:ext cx="767772" cy="61999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cxnSpLocks/>
          </p:cNvCxnSpPr>
          <p:nvPr/>
        </p:nvCxnSpPr>
        <p:spPr>
          <a:xfrm>
            <a:off x="7683502" y="589972"/>
            <a:ext cx="0" cy="247650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03682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333" t="-1" r="-333" b="15676"/>
          <a:stretch/>
        </p:blipFill>
        <p:spPr>
          <a:xfrm>
            <a:off x="-1" y="0"/>
            <a:ext cx="12220949" cy="6858000"/>
          </a:xfrm>
          <a:prstGeom prst="rect">
            <a:avLst/>
          </a:prstGeom>
        </p:spPr>
      </p:pic>
      <p:sp>
        <p:nvSpPr>
          <p:cNvPr id="23" name="TextBox 22"/>
          <p:cNvSpPr txBox="1"/>
          <p:nvPr/>
        </p:nvSpPr>
        <p:spPr>
          <a:xfrm>
            <a:off x="0" y="235532"/>
            <a:ext cx="12192000" cy="1661993"/>
          </a:xfrm>
          <a:prstGeom prst="rect">
            <a:avLst/>
          </a:prstGeom>
          <a:noFill/>
        </p:spPr>
        <p:txBody>
          <a:bodyPr wrap="square" rtlCol="0">
            <a:spAutoFit/>
          </a:bodyPr>
          <a:lstStyle/>
          <a:p>
            <a:r>
              <a:rPr lang="en-US" sz="3400" dirty="0">
                <a:solidFill>
                  <a:schemeClr val="bg1"/>
                </a:solidFill>
              </a:rPr>
              <a:t>Genesis 3.21:  The LORD God made </a:t>
            </a:r>
          </a:p>
          <a:p>
            <a:r>
              <a:rPr lang="en-US" sz="3400" b="1" u="sng" dirty="0">
                <a:solidFill>
                  <a:srgbClr val="FFFF00"/>
                </a:solidFill>
              </a:rPr>
              <a:t>garments of skin</a:t>
            </a:r>
            <a:r>
              <a:rPr lang="en-US" sz="3400" b="1" dirty="0">
                <a:solidFill>
                  <a:srgbClr val="FFFF00"/>
                </a:solidFill>
              </a:rPr>
              <a:t> </a:t>
            </a:r>
            <a:r>
              <a:rPr lang="en-US" sz="3400" dirty="0">
                <a:solidFill>
                  <a:schemeClr val="bg1"/>
                </a:solidFill>
              </a:rPr>
              <a:t>for Adam and </a:t>
            </a:r>
          </a:p>
          <a:p>
            <a:r>
              <a:rPr lang="en-US" sz="3400" dirty="0">
                <a:solidFill>
                  <a:schemeClr val="bg1"/>
                </a:solidFill>
              </a:rPr>
              <a:t>his wife and clothed them.</a:t>
            </a:r>
          </a:p>
        </p:txBody>
      </p:sp>
    </p:spTree>
    <p:extLst>
      <p:ext uri="{BB962C8B-B14F-4D97-AF65-F5344CB8AC3E}">
        <p14:creationId xmlns:p14="http://schemas.microsoft.com/office/powerpoint/2010/main" val="276295198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BC1B6BB-8447-48F4-B586-B172F2173800}"/>
              </a:ext>
            </a:extLst>
          </p:cNvPr>
          <p:cNvPicPr>
            <a:picLocks noChangeAspect="1"/>
          </p:cNvPicPr>
          <p:nvPr/>
        </p:nvPicPr>
        <p:blipFill rotWithShape="1">
          <a:blip r:embed="rId2">
            <a:extLst>
              <a:ext uri="{28A0092B-C50C-407E-A947-70E740481C1C}">
                <a14:useLocalDpi xmlns:a14="http://schemas.microsoft.com/office/drawing/2010/main" val="0"/>
              </a:ext>
            </a:extLst>
          </a:blip>
          <a:srcRect l="-1" r="267" b="8332"/>
          <a:stretch/>
        </p:blipFill>
        <p:spPr>
          <a:xfrm>
            <a:off x="3048000" y="0"/>
            <a:ext cx="9144000" cy="6858000"/>
          </a:xfrm>
          <a:prstGeom prst="rect">
            <a:avLst/>
          </a:prstGeom>
        </p:spPr>
      </p:pic>
      <p:sp>
        <p:nvSpPr>
          <p:cNvPr id="23" name="TextBox 22"/>
          <p:cNvSpPr txBox="1"/>
          <p:nvPr/>
        </p:nvSpPr>
        <p:spPr>
          <a:xfrm>
            <a:off x="0" y="263236"/>
            <a:ext cx="8063345" cy="6370975"/>
          </a:xfrm>
          <a:prstGeom prst="rect">
            <a:avLst/>
          </a:prstGeom>
          <a:solidFill>
            <a:schemeClr val="bg2">
              <a:lumMod val="25000"/>
            </a:schemeClr>
          </a:solidFill>
        </p:spPr>
        <p:txBody>
          <a:bodyPr wrap="square" rtlCol="0">
            <a:spAutoFit/>
          </a:bodyPr>
          <a:lstStyle/>
          <a:p>
            <a:r>
              <a:rPr lang="en-US" sz="3400" dirty="0">
                <a:solidFill>
                  <a:schemeClr val="bg1"/>
                </a:solidFill>
              </a:rPr>
              <a:t>Genesis 3.22-24 NIV:  And the LORD God said, “The man has now become like one of us, knowing good and evil. He must not be allowed to reach out his hand and take also from the tree of life and eat, and live forever.”  So the LORD God banished him from the Garden of Eden to work the ground from which he had been taken.  After he drove the man out, he placed on the east side of the Garden of Eden cherubim and a flaming sword flashing back and forth to guard the way to the tree of life.</a:t>
            </a:r>
          </a:p>
        </p:txBody>
      </p:sp>
    </p:spTree>
    <p:extLst>
      <p:ext uri="{BB962C8B-B14F-4D97-AF65-F5344CB8AC3E}">
        <p14:creationId xmlns:p14="http://schemas.microsoft.com/office/powerpoint/2010/main" val="5327534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 r="267" b="8332"/>
          <a:stretch/>
        </p:blipFill>
        <p:spPr>
          <a:xfrm>
            <a:off x="1524000" y="-1"/>
            <a:ext cx="9144000" cy="6858000"/>
          </a:xfrm>
          <a:prstGeom prst="rect">
            <a:avLst/>
          </a:prstGeom>
        </p:spPr>
      </p:pic>
      <p:sp>
        <p:nvSpPr>
          <p:cNvPr id="5" name="TextBox 4"/>
          <p:cNvSpPr txBox="1"/>
          <p:nvPr/>
        </p:nvSpPr>
        <p:spPr>
          <a:xfrm>
            <a:off x="7273254" y="167780"/>
            <a:ext cx="3394745" cy="677108"/>
          </a:xfrm>
          <a:prstGeom prst="rect">
            <a:avLst/>
          </a:prstGeom>
          <a:noFill/>
        </p:spPr>
        <p:txBody>
          <a:bodyPr wrap="square" rtlCol="0">
            <a:spAutoFit/>
          </a:bodyPr>
          <a:lstStyle/>
          <a:p>
            <a:pPr algn="r"/>
            <a:r>
              <a:rPr lang="en-US" sz="3800" b="1" dirty="0"/>
              <a:t>Genesis 3.14-24</a:t>
            </a:r>
          </a:p>
        </p:txBody>
      </p:sp>
      <p:sp>
        <p:nvSpPr>
          <p:cNvPr id="6" name="TextBox 5"/>
          <p:cNvSpPr txBox="1"/>
          <p:nvPr/>
        </p:nvSpPr>
        <p:spPr>
          <a:xfrm>
            <a:off x="1524000" y="6457890"/>
            <a:ext cx="3777842" cy="400110"/>
          </a:xfrm>
          <a:prstGeom prst="rect">
            <a:avLst/>
          </a:prstGeom>
          <a:noFill/>
        </p:spPr>
        <p:txBody>
          <a:bodyPr wrap="square" rtlCol="0">
            <a:spAutoFit/>
          </a:bodyPr>
          <a:lstStyle/>
          <a:p>
            <a:r>
              <a:rPr lang="en-US" sz="2000" dirty="0">
                <a:solidFill>
                  <a:schemeClr val="bg1"/>
                </a:solidFill>
              </a:rPr>
              <a:t>artwork by </a:t>
            </a:r>
            <a:r>
              <a:rPr lang="en-US" sz="2000" dirty="0" err="1">
                <a:solidFill>
                  <a:schemeClr val="bg1"/>
                </a:solidFill>
              </a:rPr>
              <a:t>Yezid</a:t>
            </a:r>
            <a:r>
              <a:rPr lang="en-US" sz="2000" dirty="0">
                <a:solidFill>
                  <a:schemeClr val="bg1"/>
                </a:solidFill>
              </a:rPr>
              <a:t> Chiang Huaman</a:t>
            </a:r>
          </a:p>
        </p:txBody>
      </p:sp>
      <p:sp>
        <p:nvSpPr>
          <p:cNvPr id="2" name="TextBox 1">
            <a:extLst>
              <a:ext uri="{FF2B5EF4-FFF2-40B4-BE49-F238E27FC236}">
                <a16:creationId xmlns:a16="http://schemas.microsoft.com/office/drawing/2014/main" id="{3A8458E7-5164-417E-8D6F-A98AD7CC9E8A}"/>
              </a:ext>
            </a:extLst>
          </p:cNvPr>
          <p:cNvSpPr txBox="1"/>
          <p:nvPr/>
        </p:nvSpPr>
        <p:spPr>
          <a:xfrm rot="16200000">
            <a:off x="-2225875" y="3136508"/>
            <a:ext cx="5845122" cy="584775"/>
          </a:xfrm>
          <a:prstGeom prst="rect">
            <a:avLst/>
          </a:prstGeom>
          <a:noFill/>
        </p:spPr>
        <p:txBody>
          <a:bodyPr wrap="square" rtlCol="0">
            <a:spAutoFit/>
          </a:bodyPr>
          <a:lstStyle/>
          <a:p>
            <a:r>
              <a:rPr lang="en-US" sz="3200" dirty="0">
                <a:solidFill>
                  <a:schemeClr val="bg1"/>
                </a:solidFill>
              </a:rPr>
              <a:t>Sermon materials at groben.com</a:t>
            </a:r>
          </a:p>
        </p:txBody>
      </p:sp>
    </p:spTree>
    <p:extLst>
      <p:ext uri="{BB962C8B-B14F-4D97-AF65-F5344CB8AC3E}">
        <p14:creationId xmlns:p14="http://schemas.microsoft.com/office/powerpoint/2010/main" val="17065012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34224"/>
            <a:ext cx="12192000" cy="5847755"/>
          </a:xfrm>
          <a:prstGeom prst="rect">
            <a:avLst/>
          </a:prstGeom>
          <a:noFill/>
        </p:spPr>
        <p:txBody>
          <a:bodyPr wrap="square" rtlCol="0">
            <a:spAutoFit/>
          </a:bodyPr>
          <a:lstStyle/>
          <a:p>
            <a:r>
              <a:rPr lang="en-US" sz="3400" dirty="0">
                <a:solidFill>
                  <a:schemeClr val="bg1"/>
                </a:solidFill>
              </a:rPr>
              <a:t>Genesis 3.14 NIV:  So the LORD God said to the serpent, “Because you have done this, Cursed are you above all livestock and all wild animals!  </a:t>
            </a:r>
            <a:r>
              <a:rPr lang="en-US" sz="3400" b="1" u="sng" dirty="0">
                <a:solidFill>
                  <a:srgbClr val="FFFF00"/>
                </a:solidFill>
              </a:rPr>
              <a:t>You will crawl on your belly and you will eat dust</a:t>
            </a:r>
            <a:r>
              <a:rPr lang="en-US" sz="3400" b="1" dirty="0">
                <a:solidFill>
                  <a:srgbClr val="FFFF00"/>
                </a:solidFill>
              </a:rPr>
              <a:t> </a:t>
            </a:r>
            <a:r>
              <a:rPr lang="en-US" sz="3400" dirty="0">
                <a:solidFill>
                  <a:schemeClr val="bg1"/>
                </a:solidFill>
              </a:rPr>
              <a:t>all the days of your life.  </a:t>
            </a:r>
          </a:p>
          <a:p>
            <a:endParaRPr lang="en-US" sz="3400" dirty="0">
              <a:solidFill>
                <a:schemeClr val="bg1"/>
              </a:solidFill>
            </a:endParaRPr>
          </a:p>
          <a:p>
            <a:pPr algn="r"/>
            <a:r>
              <a:rPr lang="en-US" sz="3400" i="1" dirty="0">
                <a:solidFill>
                  <a:srgbClr val="FFFF00"/>
                </a:solidFill>
              </a:rPr>
              <a:t>humiliation and vulnerability</a:t>
            </a:r>
          </a:p>
          <a:p>
            <a:pPr algn="r"/>
            <a:r>
              <a:rPr lang="en-US" sz="3400" i="1" dirty="0">
                <a:solidFill>
                  <a:srgbClr val="FFFF00"/>
                </a:solidFill>
              </a:rPr>
              <a:t>a reminder that creatures rebelled</a:t>
            </a:r>
          </a:p>
          <a:p>
            <a:endParaRPr lang="en-US" sz="3400" dirty="0">
              <a:solidFill>
                <a:schemeClr val="bg1"/>
              </a:solidFill>
            </a:endParaRPr>
          </a:p>
          <a:p>
            <a:r>
              <a:rPr lang="en-US" sz="3400" dirty="0">
                <a:solidFill>
                  <a:schemeClr val="bg1"/>
                </a:solidFill>
              </a:rPr>
              <a:t>Genesis 3.15 NIV:  “And I will put enmity between you and the woman, and between your offspring and hers; he will crush your head, and you will strike his heel.”</a:t>
            </a:r>
          </a:p>
        </p:txBody>
      </p:sp>
      <p:grpSp>
        <p:nvGrpSpPr>
          <p:cNvPr id="2" name="Group 1">
            <a:extLst>
              <a:ext uri="{FF2B5EF4-FFF2-40B4-BE49-F238E27FC236}">
                <a16:creationId xmlns:a16="http://schemas.microsoft.com/office/drawing/2014/main" id="{DB2F1532-4792-4A16-A6FD-28ED4DA9B64F}"/>
              </a:ext>
            </a:extLst>
          </p:cNvPr>
          <p:cNvGrpSpPr/>
          <p:nvPr/>
        </p:nvGrpSpPr>
        <p:grpSpPr>
          <a:xfrm>
            <a:off x="5838155" y="1940707"/>
            <a:ext cx="1163782" cy="1046017"/>
            <a:chOff x="5880100" y="1848428"/>
            <a:chExt cx="1163782" cy="1046017"/>
          </a:xfrm>
        </p:grpSpPr>
        <p:cxnSp>
          <p:nvCxnSpPr>
            <p:cNvPr id="6" name="Straight Arrow Connector 5"/>
            <p:cNvCxnSpPr/>
            <p:nvPr/>
          </p:nvCxnSpPr>
          <p:spPr>
            <a:xfrm>
              <a:off x="5880100" y="2894445"/>
              <a:ext cx="1163782"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p:cNvCxnSpPr>
            <p:nvPr/>
          </p:nvCxnSpPr>
          <p:spPr>
            <a:xfrm flipV="1">
              <a:off x="5880100" y="1848428"/>
              <a:ext cx="0" cy="1046017"/>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1022216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23973"/>
            <a:ext cx="12192000" cy="2492990"/>
          </a:xfrm>
          <a:prstGeom prst="rect">
            <a:avLst/>
          </a:prstGeom>
          <a:noFill/>
        </p:spPr>
        <p:txBody>
          <a:bodyPr wrap="square" rtlCol="0">
            <a:spAutoFit/>
          </a:bodyPr>
          <a:lstStyle/>
          <a:p>
            <a:r>
              <a:rPr lang="en-US" sz="3400" dirty="0">
                <a:solidFill>
                  <a:schemeClr val="bg1"/>
                </a:solidFill>
              </a:rPr>
              <a:t>Genesis 3.16 NIV:  To the woman he said, “</a:t>
            </a:r>
            <a:r>
              <a:rPr lang="en-US" sz="3400" b="1" u="sng" dirty="0">
                <a:solidFill>
                  <a:srgbClr val="FFFF00"/>
                </a:solidFill>
              </a:rPr>
              <a:t>I will make your pains in childbearing very severe; with painful labor you will give birth to children</a:t>
            </a:r>
            <a:r>
              <a:rPr lang="en-US" sz="3400" dirty="0">
                <a:solidFill>
                  <a:schemeClr val="bg1"/>
                </a:solidFill>
              </a:rPr>
              <a:t>.  Your desire will be for your husband, and he will rule over you.”</a:t>
            </a:r>
          </a:p>
          <a:p>
            <a:endParaRPr lang="en-US" sz="2000" dirty="0">
              <a:solidFill>
                <a:schemeClr val="bg1"/>
              </a:solidFill>
            </a:endParaRPr>
          </a:p>
        </p:txBody>
      </p:sp>
    </p:spTree>
    <p:extLst>
      <p:ext uri="{BB962C8B-B14F-4D97-AF65-F5344CB8AC3E}">
        <p14:creationId xmlns:p14="http://schemas.microsoft.com/office/powerpoint/2010/main" val="98605960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23973"/>
            <a:ext cx="12192000" cy="6463308"/>
          </a:xfrm>
          <a:prstGeom prst="rect">
            <a:avLst/>
          </a:prstGeom>
          <a:noFill/>
        </p:spPr>
        <p:txBody>
          <a:bodyPr wrap="square" rtlCol="0">
            <a:spAutoFit/>
          </a:bodyPr>
          <a:lstStyle/>
          <a:p>
            <a:r>
              <a:rPr lang="en-US" sz="3400" dirty="0">
                <a:solidFill>
                  <a:schemeClr val="bg1"/>
                </a:solidFill>
              </a:rPr>
              <a:t>Genesis 3.16 NIV:  To the woman he said, “I will make your pains in childbearing very severe; with painful labor you will give birth to children.  </a:t>
            </a:r>
            <a:r>
              <a:rPr lang="en-US" sz="3400" b="1" u="sng" dirty="0">
                <a:solidFill>
                  <a:srgbClr val="FFFF00"/>
                </a:solidFill>
              </a:rPr>
              <a:t>Your desire will be for your husband</a:t>
            </a:r>
            <a:r>
              <a:rPr lang="en-US" sz="3400" dirty="0">
                <a:solidFill>
                  <a:schemeClr val="bg1"/>
                </a:solidFill>
              </a:rPr>
              <a:t>, and he will rule over you.”</a:t>
            </a:r>
          </a:p>
          <a:p>
            <a:endParaRPr lang="en-US" sz="2000" dirty="0">
              <a:solidFill>
                <a:schemeClr val="bg1"/>
              </a:solidFill>
            </a:endParaRPr>
          </a:p>
          <a:p>
            <a:r>
              <a:rPr lang="en-US" sz="3400" dirty="0">
                <a:solidFill>
                  <a:srgbClr val="FFFF00"/>
                </a:solidFill>
              </a:rPr>
              <a:t>literally:  	“toward your husband, 	your desire”</a:t>
            </a:r>
          </a:p>
          <a:p>
            <a:endParaRPr lang="en-US" sz="3400" dirty="0"/>
          </a:p>
          <a:p>
            <a:r>
              <a:rPr lang="en-US" sz="3400" dirty="0">
                <a:solidFill>
                  <a:srgbClr val="FFFF00"/>
                </a:solidFill>
              </a:rPr>
              <a:t>literally: 	“toward you,		 	its desire”</a:t>
            </a:r>
          </a:p>
          <a:p>
            <a:endParaRPr lang="en-US" sz="2000" dirty="0"/>
          </a:p>
          <a:p>
            <a:r>
              <a:rPr lang="en-US" sz="3400" dirty="0">
                <a:solidFill>
                  <a:schemeClr val="bg1"/>
                </a:solidFill>
              </a:rPr>
              <a:t>Genesis 4.7 NIV: </a:t>
            </a:r>
          </a:p>
          <a:p>
            <a:r>
              <a:rPr lang="en-US" sz="3400" dirty="0">
                <a:solidFill>
                  <a:schemeClr val="bg1"/>
                </a:solidFill>
              </a:rPr>
              <a:t>“…if you do not do what is right, </a:t>
            </a:r>
          </a:p>
          <a:p>
            <a:r>
              <a:rPr lang="en-US" sz="3400" dirty="0">
                <a:solidFill>
                  <a:schemeClr val="bg1"/>
                </a:solidFill>
              </a:rPr>
              <a:t>sin is crouching at your door. </a:t>
            </a:r>
            <a:r>
              <a:rPr lang="en-US" sz="3400" b="1" u="sng" dirty="0">
                <a:solidFill>
                  <a:srgbClr val="FFFF00"/>
                </a:solidFill>
              </a:rPr>
              <a:t>It desires to have you</a:t>
            </a:r>
            <a:r>
              <a:rPr lang="en-US" sz="3400" dirty="0">
                <a:solidFill>
                  <a:schemeClr val="bg1"/>
                </a:solidFill>
              </a:rPr>
              <a:t>, </a:t>
            </a:r>
          </a:p>
          <a:p>
            <a:r>
              <a:rPr lang="en-US" sz="3400" dirty="0">
                <a:solidFill>
                  <a:schemeClr val="bg1"/>
                </a:solidFill>
              </a:rPr>
              <a:t>but you must rule over it.” </a:t>
            </a:r>
          </a:p>
        </p:txBody>
      </p:sp>
      <p:cxnSp>
        <p:nvCxnSpPr>
          <p:cNvPr id="6" name="Straight Arrow Connector 5"/>
          <p:cNvCxnSpPr>
            <a:cxnSpLocks/>
          </p:cNvCxnSpPr>
          <p:nvPr/>
        </p:nvCxnSpPr>
        <p:spPr>
          <a:xfrm>
            <a:off x="6757555" y="1782618"/>
            <a:ext cx="0" cy="73703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cxnSpLocks/>
          </p:cNvCxnSpPr>
          <p:nvPr/>
        </p:nvCxnSpPr>
        <p:spPr>
          <a:xfrm flipH="1" flipV="1">
            <a:off x="6757555" y="4331855"/>
            <a:ext cx="1" cy="109450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329240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6F8B4DB0-C1B7-4EC2-A0ED-024EEF43D2F1}"/>
              </a:ext>
            </a:extLst>
          </p:cNvPr>
          <p:cNvSpPr txBox="1"/>
          <p:nvPr/>
        </p:nvSpPr>
        <p:spPr>
          <a:xfrm>
            <a:off x="2604654" y="129304"/>
            <a:ext cx="9587346" cy="5324535"/>
          </a:xfrm>
          <a:prstGeom prst="rect">
            <a:avLst/>
          </a:prstGeom>
          <a:noFill/>
        </p:spPr>
        <p:txBody>
          <a:bodyPr wrap="square" rtlCol="0">
            <a:spAutoFit/>
          </a:bodyPr>
          <a:lstStyle/>
          <a:p>
            <a:r>
              <a:rPr lang="en-US" sz="3400" dirty="0">
                <a:solidFill>
                  <a:schemeClr val="bg1"/>
                </a:solidFill>
              </a:rPr>
              <a:t>Genesis 3.17-19 NIV: To Adam he said, “Because you listened to your wife and ate fruit from the tree about which I commanded you, ‘You must not eat from it,’ </a:t>
            </a:r>
            <a:r>
              <a:rPr lang="en-US" sz="3400" b="1" u="sng" dirty="0">
                <a:solidFill>
                  <a:srgbClr val="FFFF00"/>
                </a:solidFill>
              </a:rPr>
              <a:t>Cursed is the ground because of you</a:t>
            </a:r>
            <a:r>
              <a:rPr lang="en-US" sz="3400" dirty="0">
                <a:solidFill>
                  <a:schemeClr val="bg1"/>
                </a:solidFill>
              </a:rPr>
              <a:t>; through painful toil you will eat food from it all the days of your life.  It will produce thorns and thistles for you, and you will eat the plants of the field.  By the sweat of your brow you will eat your food until you return to the ground, since from it you were taken; for dust you are and to dust you will return.”</a:t>
            </a:r>
          </a:p>
        </p:txBody>
      </p:sp>
    </p:spTree>
    <p:extLst>
      <p:ext uri="{BB962C8B-B14F-4D97-AF65-F5344CB8AC3E}">
        <p14:creationId xmlns:p14="http://schemas.microsoft.com/office/powerpoint/2010/main" val="59947142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8E37127-1C9E-49DC-BB30-BD8F036F3E0D}"/>
              </a:ext>
            </a:extLst>
          </p:cNvPr>
          <p:cNvSpPr txBox="1"/>
          <p:nvPr/>
        </p:nvSpPr>
        <p:spPr>
          <a:xfrm>
            <a:off x="2604654" y="129304"/>
            <a:ext cx="9587346" cy="5324535"/>
          </a:xfrm>
          <a:prstGeom prst="rect">
            <a:avLst/>
          </a:prstGeom>
          <a:noFill/>
        </p:spPr>
        <p:txBody>
          <a:bodyPr wrap="square" rtlCol="0">
            <a:spAutoFit/>
          </a:bodyPr>
          <a:lstStyle/>
          <a:p>
            <a:r>
              <a:rPr lang="en-US" sz="3400" dirty="0">
                <a:solidFill>
                  <a:schemeClr val="bg1"/>
                </a:solidFill>
              </a:rPr>
              <a:t>Genesis 3.17-19 NIV: To Adam he said, “Because you listened to your wife and ate fruit from the tree about which I commanded you, ‘You must not eat from it,’ Cursed is the ground because of you; </a:t>
            </a:r>
            <a:r>
              <a:rPr lang="en-US" sz="3400" b="1" u="sng" dirty="0">
                <a:solidFill>
                  <a:srgbClr val="FFFF00"/>
                </a:solidFill>
              </a:rPr>
              <a:t>through painful toil you will eat food from it </a:t>
            </a:r>
            <a:r>
              <a:rPr lang="en-US" sz="3400" dirty="0">
                <a:solidFill>
                  <a:schemeClr val="bg1"/>
                </a:solidFill>
              </a:rPr>
              <a:t>all the days of your life.  It will produce thorns and thistles for you, and you will eat the plants of the field.  By the sweat of your brow you will eat your food until you return to the ground, since from it you were taken; for dust you are and to dust you will return.”</a:t>
            </a:r>
          </a:p>
        </p:txBody>
      </p:sp>
      <p:sp>
        <p:nvSpPr>
          <p:cNvPr id="2" name="TextBox 1"/>
          <p:cNvSpPr txBox="1"/>
          <p:nvPr/>
        </p:nvSpPr>
        <p:spPr>
          <a:xfrm>
            <a:off x="0" y="914134"/>
            <a:ext cx="1922318" cy="3754874"/>
          </a:xfrm>
          <a:prstGeom prst="rect">
            <a:avLst/>
          </a:prstGeom>
          <a:solidFill>
            <a:schemeClr val="accent1">
              <a:lumMod val="40000"/>
              <a:lumOff val="60000"/>
            </a:schemeClr>
          </a:solidFill>
        </p:spPr>
        <p:txBody>
          <a:bodyPr wrap="square" rtlCol="0">
            <a:spAutoFit/>
          </a:bodyPr>
          <a:lstStyle/>
          <a:p>
            <a:pPr algn="r"/>
            <a:r>
              <a:rPr lang="en-US" sz="3400" dirty="0"/>
              <a:t>woman: </a:t>
            </a:r>
            <a:r>
              <a:rPr lang="he-IL" sz="3400" dirty="0">
                <a:latin typeface="Times New Roman" panose="02020603050405020304" pitchFamily="18" charset="0"/>
                <a:cs typeface="Times New Roman" panose="02020603050405020304" pitchFamily="18" charset="0"/>
              </a:rPr>
              <a:t>עִצָּבוֹן</a:t>
            </a:r>
            <a:r>
              <a:rPr lang="en-US" sz="3400" dirty="0"/>
              <a:t> in childbirth</a:t>
            </a:r>
          </a:p>
          <a:p>
            <a:pPr algn="r"/>
            <a:endParaRPr lang="en-US" sz="3400" dirty="0"/>
          </a:p>
          <a:p>
            <a:pPr algn="r"/>
            <a:r>
              <a:rPr lang="en-US" sz="3400" dirty="0"/>
              <a:t>man: </a:t>
            </a:r>
          </a:p>
          <a:p>
            <a:pPr algn="r"/>
            <a:r>
              <a:rPr lang="he-IL" sz="3400" dirty="0">
                <a:latin typeface="Times New Roman" panose="02020603050405020304" pitchFamily="18" charset="0"/>
                <a:cs typeface="Times New Roman" panose="02020603050405020304" pitchFamily="18" charset="0"/>
              </a:rPr>
              <a:t>עִצָּבוֹן</a:t>
            </a:r>
            <a:r>
              <a:rPr lang="en-US" sz="3400" dirty="0"/>
              <a:t> in work</a:t>
            </a:r>
          </a:p>
        </p:txBody>
      </p:sp>
      <p:cxnSp>
        <p:nvCxnSpPr>
          <p:cNvPr id="6" name="Straight Arrow Connector 5"/>
          <p:cNvCxnSpPr>
            <a:cxnSpLocks/>
          </p:cNvCxnSpPr>
          <p:nvPr/>
        </p:nvCxnSpPr>
        <p:spPr>
          <a:xfrm flipH="1" flipV="1">
            <a:off x="1468582" y="1911927"/>
            <a:ext cx="1274619" cy="291254"/>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cxnSpLocks/>
          </p:cNvCxnSpPr>
          <p:nvPr/>
        </p:nvCxnSpPr>
        <p:spPr>
          <a:xfrm flipH="1">
            <a:off x="1468582" y="2235098"/>
            <a:ext cx="1274618" cy="1413266"/>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C835D3DB-319A-4C5B-9A5D-66BB7F09470C}"/>
              </a:ext>
            </a:extLst>
          </p:cNvPr>
          <p:cNvSpPr/>
          <p:nvPr/>
        </p:nvSpPr>
        <p:spPr>
          <a:xfrm>
            <a:off x="4184073" y="2214522"/>
            <a:ext cx="2032000" cy="646545"/>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719917B6-3FED-4419-A512-CAD5959E8C44}"/>
              </a:ext>
            </a:extLst>
          </p:cNvPr>
          <p:cNvCxnSpPr>
            <a:cxnSpLocks/>
          </p:cNvCxnSpPr>
          <p:nvPr/>
        </p:nvCxnSpPr>
        <p:spPr>
          <a:xfrm>
            <a:off x="2743200" y="2214522"/>
            <a:ext cx="1520537"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227000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2604654" y="129304"/>
            <a:ext cx="9587346" cy="5324535"/>
          </a:xfrm>
          <a:prstGeom prst="rect">
            <a:avLst/>
          </a:prstGeom>
          <a:noFill/>
        </p:spPr>
        <p:txBody>
          <a:bodyPr wrap="square" rtlCol="0">
            <a:spAutoFit/>
          </a:bodyPr>
          <a:lstStyle/>
          <a:p>
            <a:r>
              <a:rPr lang="en-US" sz="3400" dirty="0">
                <a:solidFill>
                  <a:schemeClr val="bg1"/>
                </a:solidFill>
              </a:rPr>
              <a:t>Genesis 3.17-19 NIV: To Adam he said, “Because you listened to your wife and ate fruit from the tree about which I commanded you, ‘You must not eat from it,’ Cursed is the ground because of you; through painful toil you will eat food from it all the days of your life.  It will produce thorns and thistles for you, and you will eat the plants of the field.  By the sweat of your brow you will eat your food </a:t>
            </a:r>
            <a:r>
              <a:rPr lang="en-US" sz="3400" b="1" u="sng" dirty="0">
                <a:solidFill>
                  <a:srgbClr val="FFFF00"/>
                </a:solidFill>
              </a:rPr>
              <a:t>until you return to the ground, since from it you were taken; for dust you are and to dust you will return</a:t>
            </a:r>
            <a:r>
              <a:rPr lang="en-US" sz="3400" dirty="0">
                <a:solidFill>
                  <a:schemeClr val="bg1"/>
                </a:solidFill>
              </a:rPr>
              <a:t>.”</a:t>
            </a:r>
          </a:p>
        </p:txBody>
      </p:sp>
      <p:grpSp>
        <p:nvGrpSpPr>
          <p:cNvPr id="9" name="Group 8">
            <a:extLst>
              <a:ext uri="{FF2B5EF4-FFF2-40B4-BE49-F238E27FC236}">
                <a16:creationId xmlns:a16="http://schemas.microsoft.com/office/drawing/2014/main" id="{D7C0C681-B911-4136-A2BA-03E8F0051D54}"/>
              </a:ext>
            </a:extLst>
          </p:cNvPr>
          <p:cNvGrpSpPr/>
          <p:nvPr/>
        </p:nvGrpSpPr>
        <p:grpSpPr>
          <a:xfrm>
            <a:off x="101599" y="197660"/>
            <a:ext cx="2314687" cy="6525490"/>
            <a:chOff x="132594" y="166255"/>
            <a:chExt cx="2182091" cy="6525490"/>
          </a:xfrm>
        </p:grpSpPr>
        <p:grpSp>
          <p:nvGrpSpPr>
            <p:cNvPr id="10" name="Group 40">
              <a:extLst>
                <a:ext uri="{FF2B5EF4-FFF2-40B4-BE49-F238E27FC236}">
                  <a16:creationId xmlns:a16="http://schemas.microsoft.com/office/drawing/2014/main" id="{6E1D8F8F-2965-472A-9E25-8BCFBC44732C}"/>
                </a:ext>
              </a:extLst>
            </p:cNvPr>
            <p:cNvGrpSpPr/>
            <p:nvPr/>
          </p:nvGrpSpPr>
          <p:grpSpPr>
            <a:xfrm>
              <a:off x="132594" y="166255"/>
              <a:ext cx="2182091" cy="6525490"/>
              <a:chOff x="76200" y="381000"/>
              <a:chExt cx="1752600" cy="5867400"/>
            </a:xfrm>
          </p:grpSpPr>
          <p:grpSp>
            <p:nvGrpSpPr>
              <p:cNvPr id="12" name="Group 10">
                <a:extLst>
                  <a:ext uri="{FF2B5EF4-FFF2-40B4-BE49-F238E27FC236}">
                    <a16:creationId xmlns:a16="http://schemas.microsoft.com/office/drawing/2014/main" id="{97898245-8839-4641-A731-57F17DF7C129}"/>
                  </a:ext>
                </a:extLst>
              </p:cNvPr>
              <p:cNvGrpSpPr/>
              <p:nvPr/>
            </p:nvGrpSpPr>
            <p:grpSpPr>
              <a:xfrm>
                <a:off x="76200" y="381000"/>
                <a:ext cx="1752600" cy="5867400"/>
                <a:chOff x="304800" y="381000"/>
                <a:chExt cx="1752600" cy="5867400"/>
              </a:xfrm>
            </p:grpSpPr>
            <p:sp>
              <p:nvSpPr>
                <p:cNvPr id="15" name="Oval 14">
                  <a:extLst>
                    <a:ext uri="{FF2B5EF4-FFF2-40B4-BE49-F238E27FC236}">
                      <a16:creationId xmlns:a16="http://schemas.microsoft.com/office/drawing/2014/main" id="{A0010E31-3BE6-4F5F-BEDA-89F7B7AAD752}"/>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God</a:t>
                  </a:r>
                </a:p>
              </p:txBody>
            </p:sp>
            <p:sp>
              <p:nvSpPr>
                <p:cNvPr id="16" name="Oval 15">
                  <a:extLst>
                    <a:ext uri="{FF2B5EF4-FFF2-40B4-BE49-F238E27FC236}">
                      <a16:creationId xmlns:a16="http://schemas.microsoft.com/office/drawing/2014/main" id="{D9301554-57A6-4D5A-A53E-B13EB7F3E3CA}"/>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200" b="1" dirty="0">
                      <a:solidFill>
                        <a:prstClr val="black"/>
                      </a:solidFill>
                    </a:rPr>
                    <a:t>Family</a:t>
                  </a:r>
                </a:p>
              </p:txBody>
            </p:sp>
            <p:sp>
              <p:nvSpPr>
                <p:cNvPr id="17" name="Oval 16">
                  <a:extLst>
                    <a:ext uri="{FF2B5EF4-FFF2-40B4-BE49-F238E27FC236}">
                      <a16:creationId xmlns:a16="http://schemas.microsoft.com/office/drawing/2014/main" id="{23EBBE75-0DC4-486B-A985-C000ECBA09C0}"/>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Creation</a:t>
                  </a:r>
                </a:p>
              </p:txBody>
            </p:sp>
          </p:grpSp>
          <p:sp>
            <p:nvSpPr>
              <p:cNvPr id="13" name="Rectangle 14">
                <a:extLst>
                  <a:ext uri="{FF2B5EF4-FFF2-40B4-BE49-F238E27FC236}">
                    <a16:creationId xmlns:a16="http://schemas.microsoft.com/office/drawing/2014/main" id="{A61F692E-56F8-4350-ACC5-E1B59E2E1491}"/>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14" name="Rectangle 13">
                <a:extLst>
                  <a:ext uri="{FF2B5EF4-FFF2-40B4-BE49-F238E27FC236}">
                    <a16:creationId xmlns:a16="http://schemas.microsoft.com/office/drawing/2014/main" id="{FD672CB8-4174-4388-85D7-E2BF78250A1B}"/>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11" name="Oval 10">
              <a:extLst>
                <a:ext uri="{FF2B5EF4-FFF2-40B4-BE49-F238E27FC236}">
                  <a16:creationId xmlns:a16="http://schemas.microsoft.com/office/drawing/2014/main" id="{ABD596FC-29C2-48F5-B4E1-4A2A611D8307}"/>
                </a:ext>
              </a:extLst>
            </p:cNvPr>
            <p:cNvSpPr/>
            <p:nvPr/>
          </p:nvSpPr>
          <p:spPr>
            <a:xfrm>
              <a:off x="537839" y="2454413"/>
              <a:ext cx="1371600" cy="860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Man</a:t>
              </a:r>
            </a:p>
          </p:txBody>
        </p:sp>
      </p:grpSp>
    </p:spTree>
    <p:extLst>
      <p:ext uri="{BB962C8B-B14F-4D97-AF65-F5344CB8AC3E}">
        <p14:creationId xmlns:p14="http://schemas.microsoft.com/office/powerpoint/2010/main" val="93991403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0"/>
            <a:ext cx="12192000" cy="4801314"/>
          </a:xfrm>
          <a:prstGeom prst="rect">
            <a:avLst/>
          </a:prstGeom>
          <a:noFill/>
        </p:spPr>
        <p:txBody>
          <a:bodyPr wrap="square" rtlCol="0">
            <a:spAutoFit/>
          </a:bodyPr>
          <a:lstStyle/>
          <a:p>
            <a:r>
              <a:rPr lang="en-US" sz="3400" dirty="0">
                <a:solidFill>
                  <a:schemeClr val="bg1"/>
                </a:solidFill>
              </a:rPr>
              <a:t>Genesis 3.20-21 NIV:  Adam named his wife Eve, because she would become the mother of all the living.  The LORD God made garments of skin for Adam and his wife and clothed them.</a:t>
            </a:r>
          </a:p>
          <a:p>
            <a:endParaRPr lang="en-US" sz="3400" dirty="0">
              <a:solidFill>
                <a:schemeClr val="bg1"/>
              </a:solidFill>
            </a:endParaRPr>
          </a:p>
          <a:p>
            <a:r>
              <a:rPr lang="en-US" sz="3400" i="1" dirty="0">
                <a:solidFill>
                  <a:srgbClr val="FFFF00"/>
                </a:solidFill>
              </a:rPr>
              <a:t>the protagonist’s promise [v.15]</a:t>
            </a:r>
          </a:p>
          <a:p>
            <a:endParaRPr lang="en-US" sz="3400" i="1" dirty="0">
              <a:solidFill>
                <a:srgbClr val="FFFF00"/>
              </a:solidFill>
            </a:endParaRPr>
          </a:p>
          <a:p>
            <a:r>
              <a:rPr lang="en-US" sz="3400" i="1" dirty="0">
                <a:solidFill>
                  <a:srgbClr val="FFFF00"/>
                </a:solidFill>
              </a:rPr>
              <a:t>	people’s initial response [v.20]</a:t>
            </a:r>
          </a:p>
          <a:p>
            <a:endParaRPr lang="en-US" sz="3400" i="1" dirty="0">
              <a:solidFill>
                <a:srgbClr val="FFFF00"/>
              </a:solidFill>
            </a:endParaRPr>
          </a:p>
          <a:p>
            <a:r>
              <a:rPr lang="en-US" sz="3400" i="1" dirty="0">
                <a:solidFill>
                  <a:srgbClr val="FFFF00"/>
                </a:solidFill>
              </a:rPr>
              <a:t>		the first step of fulfillment [v.21]</a:t>
            </a:r>
          </a:p>
        </p:txBody>
      </p:sp>
    </p:spTree>
    <p:extLst>
      <p:ext uri="{BB962C8B-B14F-4D97-AF65-F5344CB8AC3E}">
        <p14:creationId xmlns:p14="http://schemas.microsoft.com/office/powerpoint/2010/main" val="41327707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1"/>
            <a:ext cx="12192000" cy="6340197"/>
          </a:xfrm>
          <a:prstGeom prst="rect">
            <a:avLst/>
          </a:prstGeom>
          <a:noFill/>
        </p:spPr>
        <p:txBody>
          <a:bodyPr wrap="square" rtlCol="0">
            <a:spAutoFit/>
          </a:bodyPr>
          <a:lstStyle/>
          <a:p>
            <a:r>
              <a:rPr lang="en-US" sz="3400" dirty="0">
                <a:solidFill>
                  <a:schemeClr val="bg1"/>
                </a:solidFill>
              </a:rPr>
              <a:t>Genesis 3.9-19:  A Chiasm…</a:t>
            </a:r>
          </a:p>
          <a:p>
            <a:endParaRPr lang="en-US" sz="3400" dirty="0">
              <a:solidFill>
                <a:schemeClr val="bg1"/>
              </a:solidFill>
            </a:endParaRPr>
          </a:p>
          <a:p>
            <a:r>
              <a:rPr lang="en-US" sz="3400" dirty="0">
                <a:solidFill>
                  <a:schemeClr val="bg1"/>
                </a:solidFill>
              </a:rPr>
              <a:t>A. Man [vv.9-12]</a:t>
            </a:r>
          </a:p>
          <a:p>
            <a:endParaRPr lang="en-US" sz="3400" dirty="0">
              <a:solidFill>
                <a:schemeClr val="bg1"/>
              </a:solidFill>
            </a:endParaRPr>
          </a:p>
          <a:p>
            <a:r>
              <a:rPr lang="en-US" sz="3400" dirty="0">
                <a:solidFill>
                  <a:schemeClr val="bg1"/>
                </a:solidFill>
              </a:rPr>
              <a:t>	B. Woman [v.13]</a:t>
            </a:r>
          </a:p>
          <a:p>
            <a:endParaRPr lang="en-US" sz="3400" dirty="0">
              <a:solidFill>
                <a:schemeClr val="bg1"/>
              </a:solidFill>
            </a:endParaRPr>
          </a:p>
          <a:p>
            <a:r>
              <a:rPr lang="en-US" sz="3400" dirty="0">
                <a:solidFill>
                  <a:schemeClr val="bg1"/>
                </a:solidFill>
              </a:rPr>
              <a:t>		</a:t>
            </a:r>
            <a:r>
              <a:rPr lang="en-US" sz="3400" u="sng" dirty="0">
                <a:solidFill>
                  <a:srgbClr val="FFFF00"/>
                </a:solidFill>
              </a:rPr>
              <a:t>C. Serpent / Satan [vv.14-15]</a:t>
            </a:r>
          </a:p>
          <a:p>
            <a:endParaRPr lang="en-US" sz="3400" dirty="0">
              <a:solidFill>
                <a:schemeClr val="bg1"/>
              </a:solidFill>
            </a:endParaRPr>
          </a:p>
          <a:p>
            <a:r>
              <a:rPr lang="en-US" sz="3400" dirty="0">
                <a:solidFill>
                  <a:schemeClr val="bg1"/>
                </a:solidFill>
              </a:rPr>
              <a:t>	B. Woman [v.16]</a:t>
            </a:r>
          </a:p>
          <a:p>
            <a:endParaRPr lang="en-US" sz="3400" dirty="0">
              <a:solidFill>
                <a:schemeClr val="bg1"/>
              </a:solidFill>
            </a:endParaRPr>
          </a:p>
          <a:p>
            <a:r>
              <a:rPr lang="en-US" sz="3400" dirty="0">
                <a:solidFill>
                  <a:schemeClr val="bg1"/>
                </a:solidFill>
              </a:rPr>
              <a:t>A. Man [vv.17-19]</a:t>
            </a:r>
          </a:p>
          <a:p>
            <a:endParaRPr lang="en-US" sz="3200" dirty="0">
              <a:solidFill>
                <a:schemeClr val="bg1"/>
              </a:solidFill>
            </a:endParaRPr>
          </a:p>
        </p:txBody>
      </p:sp>
    </p:spTree>
    <p:extLst>
      <p:ext uri="{BB962C8B-B14F-4D97-AF65-F5344CB8AC3E}">
        <p14:creationId xmlns:p14="http://schemas.microsoft.com/office/powerpoint/2010/main" val="388207289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561</TotalTime>
  <Words>1134</Words>
  <Application>Microsoft Office PowerPoint</Application>
  <PresentationFormat>Widescreen</PresentationFormat>
  <Paragraphs>94</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Times New Roman</vt:lpstr>
      <vt:lpstr>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33</cp:revision>
  <dcterms:created xsi:type="dcterms:W3CDTF">2015-09-10T14:10:54Z</dcterms:created>
  <dcterms:modified xsi:type="dcterms:W3CDTF">2020-08-23T11:12:46Z</dcterms:modified>
</cp:coreProperties>
</file>